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224B88"/>
    <a:srgbClr val="EA4714"/>
    <a:srgbClr val="868424"/>
    <a:srgbClr val="74AA56"/>
    <a:srgbClr val="14E5EA"/>
    <a:srgbClr val="2BE8ED"/>
    <a:srgbClr val="4664B8"/>
    <a:srgbClr val="8F601B"/>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67" d="100"/>
          <a:sy n="67" d="100"/>
        </p:scale>
        <p:origin x="620"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58482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26463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95188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2722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08-10-2022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27927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841755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90D401-11AA-4CE1-991A-FF7FFDD6EF21}" type="datetimeFigureOut">
              <a:rPr lang="en-IN" smtClean="0"/>
              <a:t>08-10-2022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6184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90D401-11AA-4CE1-991A-FF7FFDD6EF21}" type="datetimeFigureOut">
              <a:rPr lang="en-IN" smtClean="0"/>
              <a:t>08-10-2022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95503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0D401-11AA-4CE1-991A-FF7FFDD6EF21}" type="datetimeFigureOut">
              <a:rPr lang="en-IN" smtClean="0"/>
              <a:t>08-10-2022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22764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07585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08-10-2022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11678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08-10-2022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28181155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 name="TextBox 30">
            <a:extLst>
              <a:ext uri="{FF2B5EF4-FFF2-40B4-BE49-F238E27FC236}">
                <a16:creationId xmlns:a16="http://schemas.microsoft.com/office/drawing/2014/main" id="{D0EAE9E9-6A12-4DE5-9328-F65D30DA5EEA}"/>
              </a:ext>
            </a:extLst>
          </p:cNvPr>
          <p:cNvSpPr txBox="1"/>
          <p:nvPr/>
        </p:nvSpPr>
        <p:spPr>
          <a:xfrm>
            <a:off x="5861050" y="5043872"/>
            <a:ext cx="5994400" cy="2031325"/>
          </a:xfrm>
          <a:prstGeom prst="rect">
            <a:avLst/>
          </a:prstGeom>
          <a:noFill/>
        </p:spPr>
        <p:txBody>
          <a:bodyPr wrap="square" rtlCol="0">
            <a:spAutoFit/>
          </a:bodyPr>
          <a:lstStyle/>
          <a:p>
            <a:r>
              <a:rPr lang="en-US" sz="5400" dirty="0">
                <a:solidFill>
                  <a:schemeClr val="tx1">
                    <a:lumMod val="95000"/>
                    <a:lumOff val="5000"/>
                  </a:schemeClr>
                </a:solidFill>
                <a:latin typeface="Gigi" panose="04040504061007020D02" pitchFamily="82" charset="0"/>
              </a:rPr>
              <a:t>Presented By: </a:t>
            </a:r>
            <a:r>
              <a:rPr lang="en-US" sz="5400" dirty="0" err="1">
                <a:solidFill>
                  <a:schemeClr val="tx1">
                    <a:lumMod val="95000"/>
                    <a:lumOff val="5000"/>
                  </a:schemeClr>
                </a:solidFill>
                <a:latin typeface="Gigi" panose="04040504061007020D02" pitchFamily="82" charset="0"/>
              </a:rPr>
              <a:t>Mohd</a:t>
            </a:r>
            <a:r>
              <a:rPr lang="en-US" sz="5400" dirty="0">
                <a:solidFill>
                  <a:schemeClr val="tx1">
                    <a:lumMod val="95000"/>
                    <a:lumOff val="5000"/>
                  </a:schemeClr>
                </a:solidFill>
                <a:latin typeface="Gigi" panose="04040504061007020D02" pitchFamily="82" charset="0"/>
              </a:rPr>
              <a:t> Ali Khan</a:t>
            </a:r>
            <a:endParaRPr lang="en-IN" sz="5400" dirty="0">
              <a:solidFill>
                <a:schemeClr val="tx1">
                  <a:lumMod val="95000"/>
                  <a:lumOff val="5000"/>
                </a:schemeClr>
              </a:solidFill>
              <a:latin typeface="Gigi" panose="04040504061007020D02" pitchFamily="82" charset="0"/>
            </a:endParaRPr>
          </a:p>
          <a:p>
            <a:endParaRPr lang="en-IN" dirty="0"/>
          </a:p>
        </p:txBody>
      </p:sp>
      <p:sp>
        <p:nvSpPr>
          <p:cNvPr id="2" name="Rectangle 1">
            <a:extLst>
              <a:ext uri="{FF2B5EF4-FFF2-40B4-BE49-F238E27FC236}">
                <a16:creationId xmlns:a16="http://schemas.microsoft.com/office/drawing/2014/main" id="{63F08063-D6E3-48B2-93C9-44A33725EADE}"/>
              </a:ext>
            </a:extLst>
          </p:cNvPr>
          <p:cNvSpPr/>
          <p:nvPr/>
        </p:nvSpPr>
        <p:spPr>
          <a:xfrm>
            <a:off x="1654720" y="158833"/>
            <a:ext cx="8882560" cy="1754326"/>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Jokerman" panose="04090605060D06020702" pitchFamily="82" charset="0"/>
              </a:rPr>
              <a:t>Presentation On</a:t>
            </a:r>
          </a:p>
          <a:p>
            <a:pPr algn="ctr"/>
            <a:r>
              <a:rPr lang="en-US" sz="5400" dirty="0">
                <a:ln w="0"/>
                <a:effectLst>
                  <a:outerShdw blurRad="38100" dist="19050" dir="2700000" algn="tl" rotWithShape="0">
                    <a:schemeClr val="dk1">
                      <a:alpha val="40000"/>
                    </a:schemeClr>
                  </a:outerShdw>
                </a:effectLst>
                <a:latin typeface="Jokerman" panose="04090605060D06020702" pitchFamily="82" charset="0"/>
              </a:rPr>
              <a:t>Housing: Price Prediction</a:t>
            </a:r>
            <a:endParaRPr lang="en-IN" sz="5400" dirty="0">
              <a:ln w="0"/>
              <a:effectLst>
                <a:outerShdw blurRad="38100" dist="19050" dir="2700000" algn="tl" rotWithShape="0">
                  <a:schemeClr val="dk1">
                    <a:alpha val="40000"/>
                  </a:schemeClr>
                </a:outerShdw>
              </a:effectLst>
              <a:latin typeface="Jokerman" panose="04090605060D06020702" pitchFamily="82" charset="0"/>
            </a:endParaRPr>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1stFlrSF:</a:t>
            </a:r>
            <a:r>
              <a:rPr lang="en-US" b="0" i="0" dirty="0">
                <a:solidFill>
                  <a:srgbClr val="224B88"/>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2ndFlrSF:</a:t>
            </a:r>
            <a:r>
              <a:rPr lang="en-US" b="0" i="0" dirty="0">
                <a:solidFill>
                  <a:srgbClr val="224B88"/>
                </a:solidFill>
                <a:effectLst/>
                <a:latin typeface="Georgia" panose="02040502050405020303" pitchFamily="18" charset="0"/>
              </a:rPr>
              <a:t> There is a positive correlation between </a:t>
            </a:r>
            <a:r>
              <a:rPr lang="en-US" b="0" i="0" dirty="0" err="1">
                <a:solidFill>
                  <a:srgbClr val="224B88"/>
                </a:solidFill>
                <a:effectLst/>
                <a:latin typeface="Georgia" panose="02040502050405020303" pitchFamily="18" charset="0"/>
              </a:rPr>
              <a:t>SalePrice</a:t>
            </a:r>
            <a:r>
              <a:rPr lang="en-US" b="0" i="0" dirty="0">
                <a:solidFill>
                  <a:srgbClr val="224B88"/>
                </a:solidFill>
                <a:effectLst/>
                <a:latin typeface="Georgia" panose="02040502050405020303" pitchFamily="18" charset="0"/>
              </a:rPr>
              <a:t> and 2ndFlrSF. So it is obvious that the sale price increases based on the floors.</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a:t>
            </a:r>
            <a:r>
              <a:rPr lang="en-US" b="1" i="0" dirty="0" err="1">
                <a:solidFill>
                  <a:srgbClr val="224B88"/>
                </a:solidFill>
                <a:effectLst/>
                <a:latin typeface="Georgia" panose="02040502050405020303" pitchFamily="18" charset="0"/>
              </a:rPr>
              <a:t>GrLivArea</a:t>
            </a:r>
            <a:r>
              <a:rPr lang="en-US" b="1" i="0" dirty="0">
                <a:solidFill>
                  <a:srgbClr val="224B88"/>
                </a:solidFill>
                <a:effectLst/>
                <a:latin typeface="Georgia" panose="02040502050405020303" pitchFamily="18" charset="0"/>
              </a:rPr>
              <a:t>:</a:t>
            </a:r>
            <a:r>
              <a:rPr lang="en-US" b="0" i="0" dirty="0">
                <a:solidFill>
                  <a:srgbClr val="224B88"/>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a:t>
            </a:r>
            <a:r>
              <a:rPr lang="en-US" b="1" i="0" dirty="0" err="1">
                <a:solidFill>
                  <a:srgbClr val="224B88"/>
                </a:solidFill>
                <a:effectLst/>
                <a:latin typeface="Georgia" panose="02040502050405020303" pitchFamily="18" charset="0"/>
              </a:rPr>
              <a:t>GarageArea</a:t>
            </a:r>
            <a:r>
              <a:rPr lang="en-US" b="1" i="0" dirty="0">
                <a:solidFill>
                  <a:srgbClr val="224B88"/>
                </a:solidFill>
                <a:effectLst/>
                <a:latin typeface="Georgia" panose="02040502050405020303" pitchFamily="18" charset="0"/>
              </a:rPr>
              <a:t>:</a:t>
            </a:r>
            <a:r>
              <a:rPr lang="en-US" b="0" i="0" dirty="0">
                <a:solidFill>
                  <a:srgbClr val="224B88"/>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224B88"/>
                </a:solidFill>
                <a:effectLst/>
                <a:latin typeface="Georgia" panose="02040502050405020303" pitchFamily="18" charset="0"/>
              </a:rPr>
              <a:t>beween</a:t>
            </a:r>
            <a:r>
              <a:rPr lang="en-US" b="0" i="0" dirty="0">
                <a:solidFill>
                  <a:srgbClr val="224B88"/>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Index</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solidFill>
                <a:srgbClr val="FFFF00"/>
              </a:solidFill>
            </a:endParaRPr>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MSSubClass</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 sale price is high for the </a:t>
            </a:r>
            <a:r>
              <a:rPr lang="en-US" b="0" i="0" dirty="0" err="1">
                <a:solidFill>
                  <a:srgbClr val="EDED13"/>
                </a:solidFill>
                <a:effectLst/>
                <a:latin typeface="Georgia" panose="02040502050405020303" pitchFamily="18" charset="0"/>
              </a:rPr>
              <a:t>MSSubClass</a:t>
            </a:r>
            <a:r>
              <a:rPr lang="en-US" b="0" i="0" dirty="0">
                <a:solidFill>
                  <a:srgbClr val="EDED13"/>
                </a:solidFill>
                <a:effectLst/>
                <a:latin typeface="Georgia" panose="02040502050405020303" pitchFamily="18" charset="0"/>
              </a:rPr>
              <a:t> 60,120 and 20.</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BedroomAbvGr</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KitchenAbvGr</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TotRmsAbvGrd</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EDED13"/>
                </a:solidFill>
                <a:effectLst/>
                <a:latin typeface="Georgia" panose="02040502050405020303" pitchFamily="18" charset="0"/>
              </a:rPr>
              <a:t>increases</a:t>
            </a:r>
            <a:r>
              <a:rPr lang="en-US" b="0" i="0" dirty="0">
                <a:solidFill>
                  <a:srgbClr val="EDED13"/>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BsmtFullBath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BsmtHalfBath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FullBath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HalfBath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Fireplaces:</a:t>
            </a:r>
            <a:r>
              <a:rPr lang="en-US" b="0" i="0" dirty="0">
                <a:solidFill>
                  <a:schemeClr val="accent1"/>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chemeClr val="accent1"/>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a:t>
            </a:r>
            <a:r>
              <a:rPr lang="en-US" b="1" i="0" dirty="0" err="1">
                <a:solidFill>
                  <a:schemeClr val="accent1"/>
                </a:solidFill>
                <a:effectLst/>
                <a:latin typeface="Georgia" panose="02040502050405020303" pitchFamily="18" charset="0"/>
              </a:rPr>
              <a:t>GarageCars</a:t>
            </a:r>
            <a:r>
              <a:rPr lang="en-US" b="1" i="0" dirty="0">
                <a:solidFill>
                  <a:schemeClr val="accent1"/>
                </a:solidFill>
                <a:effectLst/>
                <a:latin typeface="Georgia" panose="02040502050405020303" pitchFamily="18" charset="0"/>
              </a:rPr>
              <a:t>:</a:t>
            </a:r>
            <a:r>
              <a:rPr lang="en-US" b="0" i="0" dirty="0">
                <a:solidFill>
                  <a:schemeClr val="accent1"/>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chemeClr val="accent1"/>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a:t>
            </a:r>
            <a:r>
              <a:rPr lang="en-US" b="1" i="0" dirty="0" err="1">
                <a:solidFill>
                  <a:schemeClr val="accent1"/>
                </a:solidFill>
                <a:effectLst/>
                <a:latin typeface="Georgia" panose="02040502050405020303" pitchFamily="18" charset="0"/>
              </a:rPr>
              <a:t>MoSold</a:t>
            </a:r>
            <a:r>
              <a:rPr lang="en-US" b="1" i="0" dirty="0">
                <a:solidFill>
                  <a:schemeClr val="accent1"/>
                </a:solidFill>
                <a:effectLst/>
                <a:latin typeface="Georgia" panose="02040502050405020303" pitchFamily="18" charset="0"/>
              </a:rPr>
              <a:t>:</a:t>
            </a:r>
            <a:r>
              <a:rPr lang="en-US" b="0" i="0" dirty="0">
                <a:solidFill>
                  <a:schemeClr val="accent1"/>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MSZoning</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SlaePrice</a:t>
            </a:r>
            <a:r>
              <a:rPr lang="en-US" b="1" i="0" dirty="0">
                <a:solidFill>
                  <a:schemeClr val="accent6">
                    <a:lumMod val="60000"/>
                    <a:lumOff val="40000"/>
                  </a:schemeClr>
                </a:solidFill>
                <a:effectLst/>
                <a:latin typeface="Georgia" panose="02040502050405020303" pitchFamily="18" charset="0"/>
              </a:rPr>
              <a:t> vs Street:</a:t>
            </a:r>
            <a:r>
              <a:rPr lang="en-US" b="0" i="0" dirty="0">
                <a:solidFill>
                  <a:schemeClr val="accent6">
                    <a:lumMod val="60000"/>
                    <a:lumOff val="40000"/>
                  </a:schemeClr>
                </a:solidFill>
                <a:effectLst/>
                <a:latin typeface="Georgia" panose="02040502050405020303" pitchFamily="18" charset="0"/>
              </a:rPr>
              <a:t> By observing the bar plot, it is obvious that the property of house with Paved type of road have high </a:t>
            </a:r>
            <a:r>
              <a:rPr lang="en-US" b="0" i="0" dirty="0" err="1">
                <a:solidFill>
                  <a:schemeClr val="accent6">
                    <a:lumMod val="60000"/>
                    <a:lumOff val="40000"/>
                  </a:schemeClr>
                </a:solidFill>
                <a:effectLst/>
                <a:latin typeface="Georgia" panose="02040502050405020303" pitchFamily="18" charset="0"/>
              </a:rPr>
              <a:t>SalePrice</a:t>
            </a:r>
            <a:r>
              <a:rPr lang="en-US" b="0" i="0" dirty="0">
                <a:solidFill>
                  <a:schemeClr val="accent6">
                    <a:lumMod val="60000"/>
                    <a:lumOff val="40000"/>
                  </a:schemeClr>
                </a:solidFill>
                <a:effectLst/>
                <a:latin typeface="Georgia" panose="02040502050405020303" pitchFamily="18" charset="0"/>
              </a:rPr>
              <a:t> and the </a:t>
            </a:r>
            <a:r>
              <a:rPr lang="en-US" b="0" i="0" dirty="0" err="1">
                <a:solidFill>
                  <a:schemeClr val="accent6">
                    <a:lumMod val="60000"/>
                    <a:lumOff val="40000"/>
                  </a:schemeClr>
                </a:solidFill>
                <a:effectLst/>
                <a:latin typeface="Georgia" panose="02040502050405020303" pitchFamily="18" charset="0"/>
              </a:rPr>
              <a:t>the</a:t>
            </a:r>
            <a:r>
              <a:rPr lang="en-US" b="0" i="0" dirty="0">
                <a:solidFill>
                  <a:schemeClr val="accent6">
                    <a:lumMod val="60000"/>
                    <a:lumOff val="40000"/>
                  </a:schemeClr>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SlaePrice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LotShape</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having moderately irregular and irregular shape of property have high sale price and houses with </a:t>
            </a:r>
            <a:r>
              <a:rPr lang="en-US" b="0" i="0" dirty="0" err="1">
                <a:solidFill>
                  <a:schemeClr val="accent6">
                    <a:lumMod val="60000"/>
                    <a:lumOff val="40000"/>
                  </a:schemeClr>
                </a:solidFill>
                <a:effectLst/>
                <a:latin typeface="Georgia" panose="02040502050405020303" pitchFamily="18" charset="0"/>
              </a:rPr>
              <a:t>regullar</a:t>
            </a:r>
            <a:r>
              <a:rPr lang="en-US" b="0" i="0" dirty="0">
                <a:solidFill>
                  <a:schemeClr val="accent6">
                    <a:lumMod val="60000"/>
                    <a:lumOff val="40000"/>
                  </a:schemeClr>
                </a:solidFill>
                <a:effectLst/>
                <a:latin typeface="Georgia" panose="02040502050405020303" pitchFamily="18" charset="0"/>
              </a:rPr>
              <a:t> type of property have less sale </a:t>
            </a:r>
            <a:r>
              <a:rPr lang="en-US" b="0" i="0" dirty="0" err="1">
                <a:solidFill>
                  <a:schemeClr val="accent6">
                    <a:lumMod val="60000"/>
                    <a:lumOff val="40000"/>
                  </a:schemeClr>
                </a:solidFill>
                <a:effectLst/>
                <a:latin typeface="Georgia" panose="02040502050405020303" pitchFamily="18" charset="0"/>
              </a:rPr>
              <a:t>peice</a:t>
            </a:r>
            <a:r>
              <a:rPr lang="en-US" b="0" i="0" dirty="0">
                <a:solidFill>
                  <a:schemeClr val="accent6">
                    <a:lumMod val="60000"/>
                    <a:lumOff val="40000"/>
                  </a:schemeClr>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LandContour</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LotConfig</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LandSlope</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Neighborhood:</a:t>
            </a:r>
            <a:r>
              <a:rPr lang="en-US" b="0" i="0" dirty="0">
                <a:solidFill>
                  <a:schemeClr val="accent6">
                    <a:lumMod val="60000"/>
                    <a:lumOff val="40000"/>
                  </a:schemeClr>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Condition1:</a:t>
            </a:r>
            <a:r>
              <a:rPr lang="en-US" b="0" i="0" dirty="0">
                <a:solidFill>
                  <a:schemeClr val="accent6">
                    <a:lumMod val="60000"/>
                    <a:lumOff val="40000"/>
                  </a:schemeClr>
                </a:solidFill>
                <a:effectLst/>
                <a:latin typeface="Georgia" panose="02040502050405020303" pitchFamily="18" charset="0"/>
              </a:rPr>
              <a:t> The houses having the conditions adjacent to </a:t>
            </a:r>
            <a:r>
              <a:rPr lang="en-US" b="0" i="0" dirty="0" err="1">
                <a:solidFill>
                  <a:schemeClr val="accent6">
                    <a:lumMod val="60000"/>
                    <a:lumOff val="40000"/>
                  </a:schemeClr>
                </a:solidFill>
                <a:effectLst/>
                <a:latin typeface="Georgia" panose="02040502050405020303" pitchFamily="18" charset="0"/>
              </a:rPr>
              <a:t>postive</a:t>
            </a:r>
            <a:r>
              <a:rPr lang="en-US" b="0" i="0" dirty="0">
                <a:solidFill>
                  <a:schemeClr val="accent6">
                    <a:lumMod val="60000"/>
                    <a:lumOff val="40000"/>
                  </a:schemeClr>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Condition2:</a:t>
            </a:r>
            <a:r>
              <a:rPr lang="en-US" b="0" i="0" dirty="0">
                <a:solidFill>
                  <a:schemeClr val="accent6">
                    <a:lumMod val="60000"/>
                    <a:lumOff val="40000"/>
                  </a:schemeClr>
                </a:solidFill>
                <a:effectLst/>
                <a:latin typeface="Georgia" panose="02040502050405020303" pitchFamily="18" charset="0"/>
              </a:rPr>
              <a:t> The houses having the conditions near positive off-site feature park, greenbelt, </a:t>
            </a:r>
            <a:r>
              <a:rPr lang="en-US" b="0" i="0" dirty="0" err="1">
                <a:solidFill>
                  <a:schemeClr val="accent6">
                    <a:lumMod val="60000"/>
                    <a:lumOff val="40000"/>
                  </a:schemeClr>
                </a:solidFill>
                <a:effectLst/>
                <a:latin typeface="Georgia" panose="02040502050405020303" pitchFamily="18" charset="0"/>
              </a:rPr>
              <a:t>etc</a:t>
            </a:r>
            <a:r>
              <a:rPr lang="en-US" b="0" i="0" dirty="0">
                <a:solidFill>
                  <a:schemeClr val="accent6">
                    <a:lumMod val="60000"/>
                    <a:lumOff val="40000"/>
                  </a:schemeClr>
                </a:solidFill>
                <a:effectLst/>
                <a:latin typeface="Georgia" panose="02040502050405020303" pitchFamily="18" charset="0"/>
              </a:rPr>
              <a:t> and adjacent to </a:t>
            </a:r>
            <a:r>
              <a:rPr lang="en-US" b="0" i="0" dirty="0" err="1">
                <a:solidFill>
                  <a:schemeClr val="accent6">
                    <a:lumMod val="60000"/>
                    <a:lumOff val="40000"/>
                  </a:schemeClr>
                </a:solidFill>
                <a:effectLst/>
                <a:latin typeface="Georgia" panose="02040502050405020303" pitchFamily="18" charset="0"/>
              </a:rPr>
              <a:t>postive</a:t>
            </a:r>
            <a:r>
              <a:rPr lang="en-US" b="0" i="0" dirty="0">
                <a:solidFill>
                  <a:schemeClr val="accent6">
                    <a:lumMod val="60000"/>
                    <a:lumOff val="40000"/>
                  </a:schemeClr>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BldgType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HouseStyle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RoofStyle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The houses having the roof style Flat, Hip and Shed have high sale price and the houses having </a:t>
            </a:r>
            <a:r>
              <a:rPr lang="en-US" b="0" i="0" dirty="0" err="1">
                <a:solidFill>
                  <a:srgbClr val="14E5EA"/>
                </a:solidFill>
                <a:effectLst/>
                <a:latin typeface="Georgia" panose="02040502050405020303" pitchFamily="18" charset="0"/>
              </a:rPr>
              <a:t>gabrel</a:t>
            </a:r>
            <a:r>
              <a:rPr lang="en-US" b="0" i="0" dirty="0">
                <a:solidFill>
                  <a:srgbClr val="14E5EA"/>
                </a:solidFill>
                <a:effectLst/>
                <a:latin typeface="Georgia" panose="02040502050405020303" pitchFamily="18" charset="0"/>
              </a:rPr>
              <a:t> roof style have less sale price.</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RoofMatl</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Houses with Wood Shingles root materials have high sale prices.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Exterior1st:</a:t>
            </a:r>
            <a:r>
              <a:rPr lang="en-US" b="0" i="0" dirty="0">
                <a:solidFill>
                  <a:srgbClr val="14E5EA"/>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Exterior2nd:</a:t>
            </a:r>
            <a:r>
              <a:rPr lang="en-US" b="0" i="0" dirty="0">
                <a:solidFill>
                  <a:srgbClr val="14E5EA"/>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MasVnrType</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Foundation:</a:t>
            </a:r>
            <a:r>
              <a:rPr lang="en-US" b="0" i="0" dirty="0">
                <a:solidFill>
                  <a:srgbClr val="74AA56"/>
                </a:solidFill>
                <a:effectLst/>
                <a:latin typeface="Georgia" panose="02040502050405020303" pitchFamily="18" charset="0"/>
              </a:rPr>
              <a:t> Houses having Poured </a:t>
            </a:r>
            <a:r>
              <a:rPr lang="en-US" b="0" i="0" dirty="0" err="1">
                <a:solidFill>
                  <a:srgbClr val="74AA56"/>
                </a:solidFill>
                <a:effectLst/>
                <a:latin typeface="Georgia" panose="02040502050405020303" pitchFamily="18" charset="0"/>
              </a:rPr>
              <a:t>Contrete</a:t>
            </a:r>
            <a:r>
              <a:rPr lang="en-US" b="0" i="0" dirty="0">
                <a:solidFill>
                  <a:srgbClr val="74AA56"/>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BsmtExposure</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BsmtFinType1:</a:t>
            </a:r>
            <a:r>
              <a:rPr lang="en-US" b="0" i="0" dirty="0">
                <a:solidFill>
                  <a:srgbClr val="74AA56"/>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BsmtFinType2:</a:t>
            </a:r>
            <a:r>
              <a:rPr lang="en-US" b="0" i="0" dirty="0">
                <a:solidFill>
                  <a:srgbClr val="74AA56"/>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Heating:</a:t>
            </a:r>
            <a:r>
              <a:rPr lang="en-US" b="0" i="0" dirty="0">
                <a:solidFill>
                  <a:srgbClr val="74AA56"/>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CentralAir</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Electrical:</a:t>
            </a:r>
            <a:r>
              <a:rPr lang="en-US" b="0" i="0" dirty="0">
                <a:solidFill>
                  <a:srgbClr val="74AA56"/>
                </a:solidFill>
                <a:effectLst/>
                <a:latin typeface="Georgia" panose="02040502050405020303" pitchFamily="18" charset="0"/>
              </a:rPr>
              <a:t> Most of the houses having standard circuit breakers &amp; </a:t>
            </a:r>
            <a:r>
              <a:rPr lang="en-US" b="0" i="0" dirty="0" err="1">
                <a:solidFill>
                  <a:srgbClr val="74AA56"/>
                </a:solidFill>
                <a:effectLst/>
                <a:latin typeface="Georgia" panose="02040502050405020303" pitchFamily="18" charset="0"/>
              </a:rPr>
              <a:t>romex</a:t>
            </a:r>
            <a:r>
              <a:rPr lang="en-US" b="0" i="0" dirty="0">
                <a:solidFill>
                  <a:srgbClr val="74AA56"/>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Functional:</a:t>
            </a:r>
            <a:r>
              <a:rPr lang="en-US" b="0" i="0" dirty="0">
                <a:solidFill>
                  <a:srgbClr val="74AA56"/>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FireplaceQu</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GarageType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The houses having built-in garage have high sale price compared to others.</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GarageFinish</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Garages located inside the house which is got finished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PavedDrive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Houses having paved drive ways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SaleType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SaleCondition</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ExterQual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ExterCond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BsmtQual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BsmtCond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OverallQual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chemeClr val="accent1">
                    <a:lumMod val="60000"/>
                    <a:lumOff val="40000"/>
                  </a:schemeClr>
                </a:solidFill>
                <a:effectLst/>
                <a:latin typeface="Georgia" panose="02040502050405020303" pitchFamily="18" charset="0"/>
              </a:rPr>
              <a:t>SalePrice</a:t>
            </a:r>
            <a:r>
              <a:rPr lang="en-US" b="0" i="0" dirty="0">
                <a:solidFill>
                  <a:schemeClr val="accent1">
                    <a:lumMod val="60000"/>
                    <a:lumOff val="40000"/>
                  </a:schemeClr>
                </a:solidFill>
                <a:effectLst/>
                <a:latin typeface="Georgia" panose="02040502050405020303" pitchFamily="18" charset="0"/>
              </a:rPr>
              <a:t> and </a:t>
            </a:r>
            <a:r>
              <a:rPr lang="en-US" b="0" i="0" dirty="0" err="1">
                <a:solidFill>
                  <a:schemeClr val="accent1">
                    <a:lumMod val="60000"/>
                    <a:lumOff val="40000"/>
                  </a:schemeClr>
                </a:solidFill>
                <a:effectLst/>
                <a:latin typeface="Georgia" panose="02040502050405020303" pitchFamily="18" charset="0"/>
              </a:rPr>
              <a:t>OverallQual</a:t>
            </a:r>
            <a:r>
              <a:rPr lang="en-US" b="0" i="0" dirty="0">
                <a:solidFill>
                  <a:schemeClr val="accent1">
                    <a:lumMod val="60000"/>
                    <a:lumOff val="40000"/>
                  </a:schemeClr>
                </a:solidFill>
                <a:effectLst/>
                <a:latin typeface="Georgia" panose="02040502050405020303" pitchFamily="18" charset="0"/>
              </a:rPr>
              <a:t>.</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OverallCond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HeatingQC</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Most of the houses having excellent heating quality and condition have high sale price.</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KitchenQual</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Houses having excellent quality of the kitchen have high sale price compared to others.</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GarageQual</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The sale price of the house is high for the houses having excellent garage quality.</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GarageCond</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E465CA85-DD2C-478A-8A3D-35104AF711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562" y="646919"/>
            <a:ext cx="10922368" cy="5325864"/>
          </a:xfrm>
          <a:prstGeom prst="rect">
            <a:avLst/>
          </a:prstGeom>
          <a:noFill/>
          <a:ln>
            <a:noFill/>
          </a:ln>
        </p:spPr>
      </p:pic>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520014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Linear Regression:</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08" y="5410093"/>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linear regression model and getting 84.73%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112C7F5F-F069-4C66-8100-BC30F7673981}"/>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22026" r="14666" b="14911"/>
          <a:stretch/>
        </p:blipFill>
        <p:spPr bwMode="auto">
          <a:xfrm>
            <a:off x="333497" y="793325"/>
            <a:ext cx="6233160" cy="419696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820C2A2-FDDE-415A-9220-D8CEAA6C3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6657" y="793324"/>
            <a:ext cx="5291846" cy="4790353"/>
          </a:xfrm>
          <a:prstGeom prst="rect">
            <a:avLst/>
          </a:prstGeom>
          <a:noFill/>
          <a:ln>
            <a:noFill/>
          </a:ln>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Lasso Regressor (Regularization):</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r>
              <a:rPr lang="en-US" sz="1800" spc="10" dirty="0">
                <a:solidFill>
                  <a:srgbClr val="000000"/>
                </a:solidFill>
                <a:effectLst/>
                <a:latin typeface="Georgia" panose="02040502050405020303" pitchFamily="18"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Lasso regressor model and getting 84.74%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527D5C2B-B497-47D9-B25F-83D8775B8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3131" y="1015730"/>
            <a:ext cx="4465157" cy="4334484"/>
          </a:xfrm>
          <a:prstGeom prst="rect">
            <a:avLst/>
          </a:prstGeom>
          <a:noFill/>
          <a:ln>
            <a:noFill/>
          </a:ln>
        </p:spPr>
      </p:pic>
      <p:pic>
        <p:nvPicPr>
          <p:cNvPr id="10" name="Picture 9">
            <a:extLst>
              <a:ext uri="{FF2B5EF4-FFF2-40B4-BE49-F238E27FC236}">
                <a16:creationId xmlns:a16="http://schemas.microsoft.com/office/drawing/2014/main" id="{17C68F58-3EBE-4CC4-BB9A-FFBC60F24CAE}"/>
              </a:ext>
            </a:extLst>
          </p:cNvPr>
          <p:cNvPicPr>
            <a:picLocks noChangeAspect="1"/>
          </p:cNvPicPr>
          <p:nvPr/>
        </p:nvPicPr>
        <p:blipFill rotWithShape="1">
          <a:blip r:embed="rId3">
            <a:extLst>
              <a:ext uri="{28A0092B-C50C-407E-A947-70E740481C1C}">
                <a14:useLocalDpi xmlns:a14="http://schemas.microsoft.com/office/drawing/2010/main" val="0"/>
              </a:ext>
            </a:extLst>
          </a:blip>
          <a:srcRect l="12733" t="28404" r="21562" b="18633"/>
          <a:stretch/>
        </p:blipFill>
        <p:spPr bwMode="auto">
          <a:xfrm>
            <a:off x="836579" y="1170237"/>
            <a:ext cx="6293795" cy="40632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Ridge Regressor (Regularization):</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0FF0C4C6-E396-4ACB-BC10-5A4B81F1A46A}"/>
              </a:ext>
            </a:extLst>
          </p:cNvPr>
          <p:cNvPicPr>
            <a:picLocks noChangeAspect="1"/>
          </p:cNvPicPr>
          <p:nvPr/>
        </p:nvPicPr>
        <p:blipFill rotWithShape="1">
          <a:blip r:embed="rId2">
            <a:extLst>
              <a:ext uri="{28A0092B-C50C-407E-A947-70E740481C1C}">
                <a14:useLocalDpi xmlns:a14="http://schemas.microsoft.com/office/drawing/2010/main" val="0"/>
              </a:ext>
            </a:extLst>
          </a:blip>
          <a:srcRect l="18859" t="24986" r="15074" b="21837"/>
          <a:stretch/>
        </p:blipFill>
        <p:spPr bwMode="auto">
          <a:xfrm>
            <a:off x="806409" y="932710"/>
            <a:ext cx="6207234" cy="413766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641EE0-8EE7-43E5-8E95-332DB78D5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2033" y="881286"/>
            <a:ext cx="4433557" cy="3739352"/>
          </a:xfrm>
          <a:prstGeom prst="rect">
            <a:avLst/>
          </a:prstGeom>
          <a:noFill/>
          <a:ln>
            <a:noFill/>
          </a:ln>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Random Forest Regressor model and getting </a:t>
            </a:r>
            <a:r>
              <a:rPr lang="en-IN" dirty="0">
                <a:solidFill>
                  <a:srgbClr val="000000"/>
                </a:solidFill>
                <a:latin typeface="Georgia" panose="02040502050405020303" pitchFamily="18" charset="0"/>
                <a:ea typeface="Calibri" panose="020F0502020204030204" pitchFamily="34" charset="0"/>
              </a:rPr>
              <a:t>90.17</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39735FC-29A5-4575-AF6C-B5D57A7155A4}"/>
              </a:ext>
            </a:extLst>
          </p:cNvPr>
          <p:cNvPicPr>
            <a:picLocks noChangeAspect="1"/>
          </p:cNvPicPr>
          <p:nvPr/>
        </p:nvPicPr>
        <p:blipFill rotWithShape="1">
          <a:blip r:embed="rId2">
            <a:extLst>
              <a:ext uri="{28A0092B-C50C-407E-A947-70E740481C1C}">
                <a14:useLocalDpi xmlns:a14="http://schemas.microsoft.com/office/drawing/2010/main" val="0"/>
              </a:ext>
            </a:extLst>
          </a:blip>
          <a:srcRect l="19220" t="18366" r="13874" b="25254"/>
          <a:stretch/>
        </p:blipFill>
        <p:spPr bwMode="auto">
          <a:xfrm>
            <a:off x="471872" y="1031689"/>
            <a:ext cx="6541771" cy="415315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BC0D734-753D-42DD-AFFC-D7C937EC1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3643" y="1051559"/>
            <a:ext cx="4572000" cy="3724721"/>
          </a:xfrm>
          <a:prstGeom prst="rect">
            <a:avLst/>
          </a:prstGeom>
          <a:noFill/>
          <a:ln>
            <a:noFill/>
          </a:ln>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Extra Trees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Extra Trees Regressor model and getting </a:t>
            </a:r>
            <a:r>
              <a:rPr lang="en-IN" dirty="0">
                <a:solidFill>
                  <a:srgbClr val="000000"/>
                </a:solidFill>
                <a:latin typeface="Georgia" panose="02040502050405020303" pitchFamily="18" charset="0"/>
                <a:ea typeface="Calibri" panose="020F0502020204030204" pitchFamily="34" charset="0"/>
              </a:rPr>
              <a:t>89.01</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8" name="Picture 7">
            <a:extLst>
              <a:ext uri="{FF2B5EF4-FFF2-40B4-BE49-F238E27FC236}">
                <a16:creationId xmlns:a16="http://schemas.microsoft.com/office/drawing/2014/main" id="{4F3FF141-D28A-48D8-A014-F151E7235E03}"/>
              </a:ext>
            </a:extLst>
          </p:cNvPr>
          <p:cNvPicPr>
            <a:picLocks noChangeAspect="1"/>
          </p:cNvPicPr>
          <p:nvPr/>
        </p:nvPicPr>
        <p:blipFill rotWithShape="1">
          <a:blip r:embed="rId2">
            <a:extLst>
              <a:ext uri="{28A0092B-C50C-407E-A947-70E740481C1C}">
                <a14:useLocalDpi xmlns:a14="http://schemas.microsoft.com/office/drawing/2010/main" val="0"/>
              </a:ext>
            </a:extLst>
          </a:blip>
          <a:srcRect l="19219" t="23706" r="13633" b="18632"/>
          <a:stretch/>
        </p:blipFill>
        <p:spPr bwMode="auto">
          <a:xfrm>
            <a:off x="360652" y="1083417"/>
            <a:ext cx="6769721" cy="459753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04A6B65-8C85-4D05-A297-46AE4144A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1320" y="1177047"/>
            <a:ext cx="4585140" cy="3871607"/>
          </a:xfrm>
          <a:prstGeom prst="rect">
            <a:avLst/>
          </a:prstGeom>
          <a:noFill/>
          <a:ln>
            <a:noFill/>
          </a:ln>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813ED-3EA7-4CD3-A18F-03D31C3812F8}"/>
              </a:ext>
            </a:extLst>
          </p:cNvPr>
          <p:cNvSpPr txBox="1"/>
          <p:nvPr/>
        </p:nvSpPr>
        <p:spPr>
          <a:xfrm>
            <a:off x="651753" y="398834"/>
            <a:ext cx="10933890"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66AC03C3-B80F-4F25-BE8A-5D962EE2F944}"/>
              </a:ext>
            </a:extLst>
          </p:cNvPr>
          <p:cNvSpPr txBox="1"/>
          <p:nvPr/>
        </p:nvSpPr>
        <p:spPr>
          <a:xfrm>
            <a:off x="856034" y="5525311"/>
            <a:ext cx="10729609" cy="369332"/>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Gradient Boosting Regressor model and getting 90.83%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8A0670BA-0CA8-489F-B26C-22259BBEF8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13" t="22638" r="14595" b="21837"/>
          <a:stretch/>
        </p:blipFill>
        <p:spPr bwMode="auto">
          <a:xfrm>
            <a:off x="565419" y="1261830"/>
            <a:ext cx="6448223" cy="417593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16C7EE3-B739-4ACA-8F3F-3835FDD16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6419" y="1321016"/>
            <a:ext cx="4450162" cy="3756821"/>
          </a:xfrm>
          <a:prstGeom prst="rect">
            <a:avLst/>
          </a:prstGeom>
          <a:noFill/>
          <a:ln>
            <a:noFill/>
          </a:ln>
        </p:spPr>
      </p:pic>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1FAA7-001B-43D5-A538-D20FC3E4888A}"/>
              </a:ext>
            </a:extLst>
          </p:cNvPr>
          <p:cNvSpPr txBox="1"/>
          <p:nvPr/>
        </p:nvSpPr>
        <p:spPr>
          <a:xfrm>
            <a:off x="710119" y="398834"/>
            <a:ext cx="10778247"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Extreme Gradient Boosting Regressor (XGB):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360A3A3C-0BCC-487C-9CE0-213FD2EB1E92}"/>
              </a:ext>
            </a:extLst>
          </p:cNvPr>
          <p:cNvSpPr txBox="1"/>
          <p:nvPr/>
        </p:nvSpPr>
        <p:spPr>
          <a:xfrm>
            <a:off x="807396" y="5865779"/>
            <a:ext cx="107782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Extreme Gradient Boosting Regressor model and getting 89.16%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FBA20B0-070E-4628-B200-7C46B222B7E7}"/>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19434" r="15435" b="19915"/>
          <a:stretch/>
        </p:blipFill>
        <p:spPr bwMode="auto">
          <a:xfrm>
            <a:off x="572877" y="1423156"/>
            <a:ext cx="6839599" cy="417997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2C58F4-A785-4CD5-AC40-799DA035A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0091" y="1601172"/>
            <a:ext cx="3987692" cy="3262657"/>
          </a:xfrm>
          <a:prstGeom prst="rect">
            <a:avLst/>
          </a:prstGeom>
          <a:noFill/>
          <a:ln>
            <a:noFill/>
          </a:ln>
        </p:spPr>
      </p:pic>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13F55-6C6A-43EC-A2F5-B9D6D3134663}"/>
              </a:ext>
            </a:extLst>
          </p:cNvPr>
          <p:cNvSpPr txBox="1"/>
          <p:nvPr/>
        </p:nvSpPr>
        <p:spPr>
          <a:xfrm>
            <a:off x="651753" y="496111"/>
            <a:ext cx="107587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Bagging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8BC0CB9-9CC9-4EF7-84E1-C16489188DE8}"/>
              </a:ext>
            </a:extLst>
          </p:cNvPr>
          <p:cNvSpPr txBox="1"/>
          <p:nvPr/>
        </p:nvSpPr>
        <p:spPr>
          <a:xfrm>
            <a:off x="758757" y="5749047"/>
            <a:ext cx="10758792"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Bagging Regressor model and getting 87.31%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E670C90A-6FE7-4BC0-87E7-01884D28C16E}"/>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24132" r="17598" b="20128"/>
          <a:stretch/>
        </p:blipFill>
        <p:spPr bwMode="auto">
          <a:xfrm>
            <a:off x="463361" y="1311774"/>
            <a:ext cx="6754562" cy="416489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CF6D2D2-D822-456E-97D9-040317748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7923" y="1311773"/>
            <a:ext cx="4426086" cy="3980073"/>
          </a:xfrm>
          <a:prstGeom prst="rect">
            <a:avLst/>
          </a:prstGeom>
          <a:noFill/>
          <a:ln>
            <a:noFill/>
          </a:ln>
        </p:spPr>
      </p:pic>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Lasso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DF5B8CB-ED89-4A50-A1D4-4A0DB3191F5B}"/>
              </a:ext>
            </a:extLst>
          </p:cNvPr>
          <p:cNvPicPr>
            <a:picLocks noChangeAspect="1"/>
          </p:cNvPicPr>
          <p:nvPr/>
        </p:nvPicPr>
        <p:blipFill rotWithShape="1">
          <a:blip r:embed="rId2">
            <a:extLst>
              <a:ext uri="{28A0092B-C50C-407E-A947-70E740481C1C}">
                <a14:useLocalDpi xmlns:a14="http://schemas.microsoft.com/office/drawing/2010/main" val="0"/>
              </a:ext>
            </a:extLst>
          </a:blip>
          <a:srcRect l="15375" t="35878" r="31171" b="18205"/>
          <a:stretch/>
        </p:blipFill>
        <p:spPr bwMode="auto">
          <a:xfrm>
            <a:off x="1235413" y="1147864"/>
            <a:ext cx="9387191" cy="3527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1BABEDF-B8A8-4D7A-8A83-2CF7594747E8}"/>
              </a:ext>
            </a:extLst>
          </p:cNvPr>
          <p:cNvPicPr>
            <a:picLocks noChangeAspect="1"/>
          </p:cNvPicPr>
          <p:nvPr/>
        </p:nvPicPr>
        <p:blipFill rotWithShape="1">
          <a:blip r:embed="rId2">
            <a:extLst>
              <a:ext uri="{28A0092B-C50C-407E-A947-70E740481C1C}">
                <a14:useLocalDpi xmlns:a14="http://schemas.microsoft.com/office/drawing/2010/main" val="0"/>
              </a:ext>
            </a:extLst>
          </a:blip>
          <a:srcRect l="12613" t="23492" r="18318" b="-1709"/>
          <a:stretch/>
        </p:blipFill>
        <p:spPr bwMode="auto">
          <a:xfrm>
            <a:off x="564527" y="1643974"/>
            <a:ext cx="6351839" cy="46400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1200329"/>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after tuning the model. It is giving R2 score as </a:t>
            </a:r>
            <a:r>
              <a:rPr lang="en-IN" b="1" dirty="0">
                <a:solidFill>
                  <a:srgbClr val="000000"/>
                </a:solidFill>
                <a:latin typeface="Georgia" panose="02040502050405020303" pitchFamily="18" charset="0"/>
                <a:ea typeface="Calibri" panose="020F0502020204030204" pitchFamily="34" charset="0"/>
              </a:rPr>
              <a:t>84.98</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Also, I can notice the MAE, MSE and RMSE values have been reduced. Which means the our model trained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id="{FE12ADB6-C90B-44DF-9AB2-C052782FDC9D}"/>
              </a:ext>
            </a:extLst>
          </p:cNvPr>
          <p:cNvPicPr>
            <a:picLocks noChangeAspect="1"/>
          </p:cNvPicPr>
          <p:nvPr/>
        </p:nvPicPr>
        <p:blipFill rotWithShape="1">
          <a:blip r:embed="rId2">
            <a:extLst>
              <a:ext uri="{28A0092B-C50C-407E-A947-70E740481C1C}">
                <a14:useLocalDpi xmlns:a14="http://schemas.microsoft.com/office/drawing/2010/main" val="0"/>
              </a:ext>
            </a:extLst>
          </a:blip>
          <a:srcRect l="18980" t="19647" r="24564" b="36146"/>
          <a:stretch/>
        </p:blipFill>
        <p:spPr bwMode="auto">
          <a:xfrm>
            <a:off x="719847" y="1093226"/>
            <a:ext cx="5745480" cy="405270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D08FE71-D841-4951-8B2F-C00BABDDD8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8936" y="1247409"/>
            <a:ext cx="4101240" cy="3742879"/>
          </a:xfrm>
          <a:prstGeom prst="rect">
            <a:avLst/>
          </a:prstGeom>
          <a:noFill/>
          <a:ln>
            <a:noFill/>
          </a:ln>
        </p:spPr>
      </p:pic>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7A67F36-302F-4C5F-ACE1-417F161E8D19}"/>
              </a:ext>
            </a:extLst>
          </p:cNvPr>
          <p:cNvPicPr>
            <a:picLocks noChangeAspect="1"/>
          </p:cNvPicPr>
          <p:nvPr/>
        </p:nvPicPr>
        <p:blipFill rotWithShape="1">
          <a:blip r:embed="rId2">
            <a:extLst>
              <a:ext uri="{28A0092B-C50C-407E-A947-70E740481C1C}">
                <a14:useLocalDpi xmlns:a14="http://schemas.microsoft.com/office/drawing/2010/main" val="0"/>
              </a:ext>
            </a:extLst>
          </a:blip>
          <a:srcRect l="11171" t="20458" r="25525"/>
          <a:stretch/>
        </p:blipFill>
        <p:spPr bwMode="auto">
          <a:xfrm>
            <a:off x="1342417" y="982495"/>
            <a:ext cx="9893030" cy="38685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3%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9CFC23-659A-4C9A-A0B3-6BA1CADD86BE}"/>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4" name="Picture 2" descr="How to Compare and Choose the Best Home Loan in India | Online Story">
            <a:extLst>
              <a:ext uri="{FF2B5EF4-FFF2-40B4-BE49-F238E27FC236}">
                <a16:creationId xmlns:a16="http://schemas.microsoft.com/office/drawing/2014/main" id="{AE3BD002-CB09-46B0-B9AD-3D8CD02A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661" y="1879600"/>
            <a:ext cx="4173166" cy="340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1026" name="Picture 2" descr="What's Your Ideal Home Loan Tenure? – RoofandFloor Blog">
            <a:extLst>
              <a:ext uri="{FF2B5EF4-FFF2-40B4-BE49-F238E27FC236}">
                <a16:creationId xmlns:a16="http://schemas.microsoft.com/office/drawing/2014/main" id="{C7F8F870-ACB5-478B-9D8D-3D04FFF0E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97" y="1809749"/>
            <a:ext cx="3898258" cy="322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6" y="2357120"/>
            <a:ext cx="2661920"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1217</TotalTime>
  <Words>4439</Words>
  <Application>Microsoft Office PowerPoint</Application>
  <PresentationFormat>Widescreen</PresentationFormat>
  <Paragraphs>287</Paragraphs>
  <Slides>55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Book Antiqua</vt:lpstr>
      <vt:lpstr>Calibri</vt:lpstr>
      <vt:lpstr>Calibri Light</vt:lpstr>
      <vt:lpstr>Georgia</vt:lpstr>
      <vt:lpstr>Gigi</vt:lpstr>
      <vt:lpstr>Helvetica Neue</vt:lpstr>
      <vt:lpstr>Jokerman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Ali khan</cp:lastModifiedBy>
  <cp:revision>92</cp:revision>
  <dcterms:created xsi:type="dcterms:W3CDTF">2021-10-03T06:22:26Z</dcterms:created>
  <dcterms:modified xsi:type="dcterms:W3CDTF">2022-10-08T07:33:48Z</dcterms:modified>
</cp:coreProperties>
</file>